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3"/>
  </p:notesMasterIdLst>
  <p:sldIdLst>
    <p:sldId id="283" r:id="rId2"/>
    <p:sldId id="285" r:id="rId3"/>
    <p:sldId id="310" r:id="rId4"/>
    <p:sldId id="311" r:id="rId5"/>
    <p:sldId id="312" r:id="rId6"/>
    <p:sldId id="296" r:id="rId7"/>
    <p:sldId id="308" r:id="rId8"/>
    <p:sldId id="307" r:id="rId9"/>
    <p:sldId id="257" r:id="rId10"/>
    <p:sldId id="322" r:id="rId11"/>
    <p:sldId id="297" r:id="rId12"/>
    <p:sldId id="298" r:id="rId13"/>
    <p:sldId id="299" r:id="rId14"/>
    <p:sldId id="325" r:id="rId15"/>
    <p:sldId id="323" r:id="rId16"/>
    <p:sldId id="321" r:id="rId17"/>
    <p:sldId id="324" r:id="rId18"/>
    <p:sldId id="326" r:id="rId19"/>
    <p:sldId id="327" r:id="rId20"/>
    <p:sldId id="300" r:id="rId21"/>
    <p:sldId id="281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ka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1398" autoAdjust="0"/>
  </p:normalViewPr>
  <p:slideViewPr>
    <p:cSldViewPr>
      <p:cViewPr varScale="1">
        <p:scale>
          <a:sx n="78" d="100"/>
          <a:sy n="78" d="100"/>
        </p:scale>
        <p:origin x="15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DF1A-0A4B-42FD-810A-1F13C57D9C7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D926-AD3D-4173-9A08-4A8289CD0B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3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>
                <a:latin typeface="Arial" charset="0"/>
                <a:cs typeface="Arial" charset="0"/>
              </a:rPr>
              <a:t>Cieľ: zistiť, ako sa správajú predmety na hladine kvapaliny, objaviť povrchovú vrstvu kvapaliny a </a:t>
            </a:r>
            <a:r>
              <a:rPr lang="sk-SK" sz="1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povrchovú silu.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D926-AD3D-4173-9A08-4A8289CD0B5C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5D926-AD3D-4173-9A08-4A8289CD0B5C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66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3377CFA-F6CF-4F81-915A-5615443AB9E4}" type="datetimeFigureOut">
              <a:rPr lang="sk-SK" smtClean="0"/>
              <a:pPr/>
              <a:t>4.11.2016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7CDA7B0-8876-4BCA-82A7-60AA0DABC6B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Video/Gulovy_tvar_kvapiek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Video/Miesanie_farieb.wmv" TargetMode="External"/><Relationship Id="rId4" Type="http://schemas.openxmlformats.org/officeDocument/2006/relationships/hyperlink" Target="Video/Povrchova_blana_existencia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Video/Povrchova_blana_stiahnutie.wm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-fyzika.ddp.fmph.uniba.s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-fyzika.ddp.fmph.uniba.s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95288" y="1412776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987824" y="3504490"/>
            <a:ext cx="58323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2800" dirty="0"/>
              <a:t>Klára </a:t>
            </a:r>
            <a:r>
              <a:rPr lang="sk-SK" sz="2800" dirty="0" err="1"/>
              <a:t>Velmovská</a:t>
            </a:r>
            <a:r>
              <a:rPr lang="sk-SK" sz="2800" dirty="0"/>
              <a:t>, Anna </a:t>
            </a:r>
            <a:r>
              <a:rPr lang="sk-SK" sz="2800" dirty="0" err="1"/>
              <a:t>Trúsiková</a:t>
            </a:r>
            <a:endParaRPr lang="sk-SK" sz="2800" dirty="0"/>
          </a:p>
          <a:p>
            <a:pPr algn="ctr">
              <a:lnSpc>
                <a:spcPct val="150000"/>
              </a:lnSpc>
            </a:pPr>
            <a:r>
              <a:rPr lang="sk-SK" altLang="sk-SK" sz="2400" dirty="0" smtClean="0"/>
              <a:t>ODF FMFI UK v Bratislave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56865" y="1628800"/>
            <a:ext cx="777557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3400" b="1" dirty="0" smtClean="0">
                <a:solidFill>
                  <a:schemeClr val="hlink"/>
                </a:solidFill>
              </a:rPr>
              <a:t>Experimenty s povrchovými javmi</a:t>
            </a:r>
            <a:endParaRPr lang="sk-SK" altLang="sk-SK" sz="3400" dirty="0">
              <a:solidFill>
                <a:schemeClr val="hlink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95288" y="2636912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79512" y="6017513"/>
            <a:ext cx="878522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sk-SK" altLang="sk-SK" sz="2700" dirty="0" smtClean="0"/>
              <a:t> </a:t>
            </a:r>
            <a:r>
              <a:rPr lang="sk-SK" altLang="sk-SK" sz="2700" dirty="0" smtClean="0">
                <a:solidFill>
                  <a:schemeClr val="hlink"/>
                </a:solidFill>
              </a:rPr>
              <a:t>Bratislava, 4.11.2016</a:t>
            </a:r>
            <a:endParaRPr lang="sk-SK" altLang="sk-SK" sz="2700" dirty="0">
              <a:solidFill>
                <a:schemeClr val="hlink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2232248" cy="22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6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Hustota vody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89998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>
                <a:solidFill>
                  <a:srgbClr val="00B0F0"/>
                </a:solidFill>
                <a:latin typeface="Arial" charset="0"/>
                <a:cs typeface="Arial" charset="0"/>
              </a:rPr>
              <a:t>Preskúmajte, čo sa deje s hustotou vody pri zmene teploty.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51520" y="3102059"/>
            <a:ext cx="835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/>
            <a:r>
              <a:rPr lang="sk-SK" sz="2400" i="1" dirty="0">
                <a:latin typeface="Arial" charset="0"/>
                <a:cs typeface="Arial" charset="0"/>
              </a:rPr>
              <a:t>Cieľ: zistiť, ako sa mení hustota vody v teplotnom intervale </a:t>
            </a:r>
            <a:r>
              <a:rPr lang="sk-SK" sz="2400" i="1" dirty="0" smtClean="0">
                <a:latin typeface="Arial" charset="0"/>
                <a:cs typeface="Arial" charset="0"/>
              </a:rPr>
              <a:t>0</a:t>
            </a:r>
            <a:r>
              <a:rPr lang="sk-SK" sz="2400" dirty="0"/>
              <a:t> </a:t>
            </a:r>
            <a:r>
              <a:rPr lang="sk-SK" sz="2400" i="1" dirty="0" smtClean="0">
                <a:latin typeface="Arial" charset="0"/>
                <a:cs typeface="Arial" charset="0"/>
              </a:rPr>
              <a:t>°C </a:t>
            </a:r>
            <a:r>
              <a:rPr lang="sk-SK" sz="2400" i="1" dirty="0">
                <a:latin typeface="Arial" charset="0"/>
                <a:cs typeface="Arial" charset="0"/>
              </a:rPr>
              <a:t>– 4 °C a objaviť anomáliu vody. </a:t>
            </a:r>
          </a:p>
        </p:txBody>
      </p:sp>
    </p:spTree>
    <p:extLst>
      <p:ext uri="{BB962C8B-B14F-4D97-AF65-F5344CB8AC3E}">
        <p14:creationId xmlns:p14="http://schemas.microsoft.com/office/powerpoint/2010/main" val="36331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Existencia povrchových javov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404" y="1844824"/>
            <a:ext cx="84956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na hladinu dokážeme položiť predmet s hustotou väčšou ako hustota vody,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Preskúmajte, čo sa stane s predmetmi, ktoré položíte na hladinu vody.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kvapalina tvorí za istých okolností kvapky,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>
                <a:latin typeface="Arial" charset="0"/>
                <a:cs typeface="Arial" charset="0"/>
                <a:hlinkClick r:id="rId3" action="ppaction://hlinkfile"/>
              </a:rPr>
              <a:t>kvapky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hladina vody nie je vždy vodorovná,</a:t>
            </a:r>
          </a:p>
          <a:p>
            <a:pPr marL="46037">
              <a:buClr>
                <a:schemeClr val="tx2"/>
              </a:buClr>
              <a:tabLst>
                <a:tab pos="3589338" algn="l"/>
              </a:tabLst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  <a:hlinkClick r:id="rId4" action="ppaction://hlinkfile"/>
              </a:rPr>
              <a:t>existencia</a:t>
            </a:r>
            <a:endParaRPr lang="sk-SK" sz="28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kvapalina môže stúpať navzdory gravitácií</a:t>
            </a:r>
          </a:p>
          <a:p>
            <a:pPr marL="1347788" indent="-1303338">
              <a:buClr>
                <a:schemeClr val="tx2"/>
              </a:buClr>
              <a:tabLst>
                <a:tab pos="3589338" algn="l"/>
              </a:tabLst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>
                <a:latin typeface="Arial" charset="0"/>
                <a:cs typeface="Arial" charset="0"/>
                <a:hlinkClick r:id="rId5" action="ppaction://hlinkfile"/>
              </a:rPr>
              <a:t>miešanie </a:t>
            </a:r>
            <a:r>
              <a:rPr lang="sk-SK" sz="2800" dirty="0" smtClean="0">
                <a:latin typeface="Arial" charset="0"/>
                <a:cs typeface="Arial" charset="0"/>
                <a:hlinkClick r:id="rId5" action="ppaction://hlinkfile"/>
              </a:rPr>
              <a:t>farieb</a:t>
            </a:r>
            <a:endParaRPr lang="sk-SK" sz="28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5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Sily pôsobiace na povrchu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556792"/>
            <a:ext cx="8639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povrchová blana má snahu sťahovať sa</a:t>
            </a:r>
          </a:p>
          <a:p>
            <a:pPr marL="46037" algn="just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blana na lieviku</a:t>
            </a:r>
          </a:p>
          <a:p>
            <a:pPr marL="46037" algn="just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  <a:hlinkClick r:id="rId2" action="ppaction://hlinkfile"/>
              </a:rPr>
              <a:t>sťahovanie drôtika</a:t>
            </a:r>
            <a:endParaRPr lang="sk-SK" sz="28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marL="46037" algn="just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>
                <a:solidFill>
                  <a:srgbClr val="00B0F0"/>
                </a:solidFill>
                <a:latin typeface="Arial" charset="0"/>
                <a:cs typeface="Arial" charset="0"/>
              </a:rPr>
              <a:t>nitka na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rámiku</a:t>
            </a:r>
          </a:p>
          <a:p>
            <a:pPr marL="46037" algn="just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rámiky v </a:t>
            </a:r>
            <a:r>
              <a:rPr lang="sk-SK" sz="28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bublifuku</a:t>
            </a:r>
            <a:endParaRPr lang="sk-SK" sz="28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09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Povrchová sila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48478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>
                <a:solidFill>
                  <a:srgbClr val="00B0F0"/>
                </a:solidFill>
                <a:latin typeface="Arial" charset="0"/>
                <a:cs typeface="Arial" charset="0"/>
              </a:rPr>
              <a:t>Zistite, ako závisí veľkosť povrchovej sily od dĺžky okraja, ktorým sa predmet dotýka kvapaliny.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Zistite, ako závisí veľkosť povrchovej sily od použitej kvapaliny.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Povrchové napätie a teplota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>
                <a:solidFill>
                  <a:srgbClr val="00B0F0"/>
                </a:solidFill>
                <a:latin typeface="Arial" charset="0"/>
                <a:cs typeface="Arial" charset="0"/>
              </a:rPr>
              <a:t>Zistite, ako závisí povrchové napätie od teploty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.</a:t>
            </a:r>
            <a:endParaRPr lang="sk-SK" sz="28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79512" y="518099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/>
            <a:r>
              <a:rPr lang="sk-SK" i="1" dirty="0" smtClean="0">
                <a:latin typeface="Arial" charset="0"/>
                <a:cs typeface="Arial" charset="0"/>
              </a:rPr>
              <a:t>Cieľ </a:t>
            </a:r>
            <a:r>
              <a:rPr lang="sk-SK" i="1" dirty="0">
                <a:latin typeface="Arial" charset="0"/>
                <a:cs typeface="Arial" charset="0"/>
              </a:rPr>
              <a:t>:</a:t>
            </a:r>
            <a:r>
              <a:rPr lang="sk-SK" i="1" dirty="0" smtClean="0">
                <a:latin typeface="Arial" charset="0"/>
                <a:cs typeface="Arial" charset="0"/>
              </a:rPr>
              <a:t> zistiť</a:t>
            </a:r>
            <a:r>
              <a:rPr lang="sk-SK" i="1" dirty="0">
                <a:latin typeface="Arial" charset="0"/>
                <a:cs typeface="Arial" charset="0"/>
              </a:rPr>
              <a:t>, že povrchová sila závisí priamoúmerne od dĺžky okraja, ktorým sa predmet dotýka kvapaliny</a:t>
            </a:r>
            <a:r>
              <a:rPr lang="sk-SK" i="1" dirty="0" smtClean="0">
                <a:latin typeface="Arial" charset="0"/>
                <a:cs typeface="Arial" charset="0"/>
              </a:rPr>
              <a:t>.</a:t>
            </a:r>
          </a:p>
          <a:p>
            <a:pPr marL="717550" indent="-717550"/>
            <a:r>
              <a:rPr lang="sk-SK" i="1" dirty="0" smtClean="0">
                <a:latin typeface="Arial" charset="0"/>
                <a:cs typeface="Arial" charset="0"/>
              </a:rPr>
              <a:t>Cieľ : </a:t>
            </a:r>
            <a:r>
              <a:rPr lang="sk-SK" i="1" dirty="0">
                <a:latin typeface="Arial" charset="0"/>
                <a:cs typeface="Arial" charset="0"/>
              </a:rPr>
              <a:t>zistiť, že povrchová sila je pre rôzne druhy kvapalín rôzna</a:t>
            </a:r>
            <a:r>
              <a:rPr lang="sk-SK" i="1" dirty="0" smtClean="0">
                <a:latin typeface="Arial" charset="0"/>
                <a:cs typeface="Arial" charset="0"/>
              </a:rPr>
              <a:t>.</a:t>
            </a:r>
          </a:p>
          <a:p>
            <a:pPr marL="717550" indent="-717550"/>
            <a:r>
              <a:rPr lang="sk-SK" i="1" dirty="0" smtClean="0">
                <a:latin typeface="Arial" charset="0"/>
                <a:cs typeface="Arial" charset="0"/>
              </a:rPr>
              <a:t>Cieľ : </a:t>
            </a:r>
            <a:r>
              <a:rPr lang="sk-SK" i="1" dirty="0">
                <a:latin typeface="Arial" charset="0"/>
                <a:cs typeface="Arial" charset="0"/>
              </a:rPr>
              <a:t>zistiť, že so zvyšujúcou sa teplotou klesá povrchové napätie.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16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Povrchová sila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210583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61048"/>
            <a:ext cx="541056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6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Znižovanie povrchového napätia, kapilarita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95288" y="1916832"/>
            <a:ext cx="8497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Korenie na vodnej hladine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 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Pohon loďky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Kvet na vode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Hviezda zo špáradiel</a:t>
            </a: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sk-SK" sz="28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Chromatografia</a:t>
            </a:r>
            <a:endParaRPr lang="sk-SK" sz="28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Pokus:</a:t>
            </a: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Bubliny</a:t>
            </a:r>
            <a:endParaRPr lang="sk-SK" sz="28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9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Povrchové napätie </a:t>
            </a:r>
            <a:r>
              <a:rPr lang="sk-SK" sz="3200" b="1" dirty="0">
                <a:solidFill>
                  <a:schemeClr val="hlink"/>
                </a:solidFill>
                <a:latin typeface="Franklin Gothic Book" pitchFamily="34" charset="0"/>
                <a:cs typeface="Arial" charset="0"/>
              </a:rPr>
              <a:t>mydlového roztoku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89998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7788" indent="-1303338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</a:rPr>
              <a:t>Úloha: </a:t>
            </a:r>
            <a:r>
              <a:rPr lang="sk-SK" sz="2800" dirty="0">
                <a:solidFill>
                  <a:srgbClr val="00B0F0"/>
                </a:solidFill>
                <a:latin typeface="Arial" charset="0"/>
                <a:cs typeface="Arial" charset="0"/>
              </a:rPr>
              <a:t>Zmerajte povrchové napätie mydlového roztoku.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79512" y="2924944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/>
            <a:r>
              <a:rPr lang="sk-SK" sz="2600" i="1" dirty="0">
                <a:latin typeface="Arial" charset="0"/>
                <a:cs typeface="Arial" charset="0"/>
              </a:rPr>
              <a:t>Cieľ: experimentálne zistiť hodnotu povrchového napätia mydlového roztoku. </a:t>
            </a:r>
          </a:p>
          <a:p>
            <a:pPr marL="361950" indent="-315913"/>
            <a:r>
              <a:rPr lang="sk-SK" sz="2800" u="sng" dirty="0" smtClean="0"/>
              <a:t>Pomôcky</a:t>
            </a:r>
            <a:r>
              <a:rPr lang="sk-SK" sz="2800" dirty="0"/>
              <a:t>: nádoba, drôt, kliešte na strihanie a na ohýbanie drôtu, mydlový roztok, ľahká kovová alebo drevená palička, uhlomer, pravítko, váhy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2597"/>
          <a:stretch/>
        </p:blipFill>
        <p:spPr bwMode="auto">
          <a:xfrm rot="5400000">
            <a:off x="6417200" y="3816048"/>
            <a:ext cx="24302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Povrchové napätie mydlového roztoku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412776"/>
            <a:ext cx="87129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spcBef>
                <a:spcPts val="0"/>
              </a:spcBef>
            </a:pPr>
            <a:r>
              <a:rPr lang="sk-SK" sz="2600" dirty="0">
                <a:latin typeface="Arial" charset="0"/>
                <a:cs typeface="Arial" charset="0"/>
              </a:rPr>
              <a:t>Postup:</a:t>
            </a:r>
          </a:p>
          <a:p>
            <a:pPr marL="361950" lvl="1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Odstrihnite približne 30 cm drôtu a zohnite ho.</a:t>
            </a:r>
          </a:p>
          <a:p>
            <a:pPr marL="361950" lvl="1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Do nádoby nalejte mydlový roztok, paličku pridržte na drôte tak, aby vznikol obdĺžnik a ponorte do roztoku. </a:t>
            </a:r>
          </a:p>
          <a:p>
            <a:pPr marL="361950" lvl="1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Opatrne vytiahnite, dávajte pozor, aby sa nepretrhla blana, ktorá je v obdĺžniku</a:t>
            </a:r>
            <a:r>
              <a:rPr lang="sk-SK" sz="2400" dirty="0" smtClean="0">
                <a:latin typeface="Arial" charset="0"/>
                <a:cs typeface="Arial" charset="0"/>
              </a:rPr>
              <a:t>.</a:t>
            </a:r>
          </a:p>
          <a:p>
            <a:pPr marL="361950" lvl="1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Konce drôtu oprite o stôl, pustite paličku a dvíhajte </a:t>
            </a:r>
            <a:r>
              <a:rPr lang="sk-SK" sz="2400" dirty="0" smtClean="0">
                <a:latin typeface="Arial" charset="0"/>
                <a:cs typeface="Arial" charset="0"/>
              </a:rPr>
              <a:t>slučku, až </a:t>
            </a:r>
            <a:r>
              <a:rPr lang="sk-SK" sz="2400" dirty="0">
                <a:latin typeface="Arial" charset="0"/>
                <a:cs typeface="Arial" charset="0"/>
              </a:rPr>
              <a:t>kým palička zastaví. </a:t>
            </a:r>
          </a:p>
          <a:p>
            <a:pPr marL="361950" lvl="1" indent="-315913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>
                <a:latin typeface="Arial" charset="0"/>
                <a:cs typeface="Arial" charset="0"/>
              </a:rPr>
              <a:t>Zmerajte </a:t>
            </a:r>
            <a:r>
              <a:rPr lang="sk-SK" sz="2400" dirty="0">
                <a:latin typeface="Arial" charset="0"/>
                <a:cs typeface="Arial" charset="0"/>
              </a:rPr>
              <a:t>uhol </a:t>
            </a:r>
            <a:r>
              <a:rPr lang="sk-SK" sz="2400" i="1" dirty="0">
                <a:latin typeface="Arial" charset="0"/>
                <a:cs typeface="Arial" charset="0"/>
              </a:rPr>
              <a:t>α</a:t>
            </a:r>
            <a:r>
              <a:rPr lang="sk-SK" sz="2400" dirty="0">
                <a:latin typeface="Arial" charset="0"/>
                <a:cs typeface="Arial" charset="0"/>
              </a:rPr>
              <a:t>, pri ktorom palička zastavila, odvážte ju a vypočítajte tiažovú silu </a:t>
            </a:r>
            <a:r>
              <a:rPr lang="sk-SK" sz="2400" i="1" dirty="0">
                <a:latin typeface="Arial" charset="0"/>
                <a:cs typeface="Arial" charset="0"/>
              </a:rPr>
              <a:t>F</a:t>
            </a:r>
            <a:r>
              <a:rPr lang="sk-SK" sz="2400" i="1" baseline="-25000" dirty="0">
                <a:latin typeface="Arial" charset="0"/>
                <a:cs typeface="Arial" charset="0"/>
              </a:rPr>
              <a:t>G</a:t>
            </a:r>
            <a:r>
              <a:rPr lang="sk-SK" sz="2400" dirty="0">
                <a:latin typeface="Arial" charset="0"/>
                <a:cs typeface="Arial" charset="0"/>
              </a:rPr>
              <a:t> paličky. Údaje si poznamenajte.</a:t>
            </a:r>
          </a:p>
          <a:p>
            <a:pPr marL="361950" lvl="1" indent="-315913">
              <a:spcBef>
                <a:spcPts val="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Zmerajte dĺžku </a:t>
            </a:r>
            <a:r>
              <a:rPr lang="sk-SK" sz="2400" i="1" dirty="0">
                <a:latin typeface="Arial" charset="0"/>
                <a:cs typeface="Arial" charset="0"/>
              </a:rPr>
              <a:t>l</a:t>
            </a:r>
            <a:r>
              <a:rPr lang="sk-SK" sz="2400" dirty="0">
                <a:latin typeface="Arial" charset="0"/>
                <a:cs typeface="Arial" charset="0"/>
              </a:rPr>
              <a:t> tej časti paličky, ktorou sa dotýkala mydlovej blany a dopočítajte povrchové napätie mydlového roztoku. Keďže blana má 2 povrchy, ktorými sa dotýka paličky, vo výpočtoch použite dĺžku 2</a:t>
            </a:r>
            <a:r>
              <a:rPr lang="sk-SK" sz="2400" i="1" dirty="0">
                <a:latin typeface="Arial" charset="0"/>
                <a:cs typeface="Arial" charset="0"/>
              </a:rPr>
              <a:t>l</a:t>
            </a:r>
            <a:r>
              <a:rPr lang="sk-SK" sz="2400" dirty="0">
                <a:latin typeface="Arial" charset="0"/>
                <a:cs typeface="Arial" charset="0"/>
              </a:rPr>
              <a:t>.</a:t>
            </a:r>
          </a:p>
          <a:p>
            <a:pPr marL="361950" lvl="1" indent="-315913">
              <a:buClr>
                <a:schemeClr val="tx2"/>
              </a:buClr>
              <a:buFont typeface="Wingdings" charset="2"/>
              <a:buChar char="§"/>
            </a:pPr>
            <a:endParaRPr lang="sk-SK" sz="24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8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Povrchové napätie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1520" y="346906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937"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2400" dirty="0">
                <a:latin typeface="Arial" charset="0"/>
                <a:cs typeface="Arial" charset="0"/>
              </a:rPr>
              <a:t>Ak je nad kvapalinou látka, ktorej adhézne sily na molekuly kvapaliny sú oveľa menšie ako kohézne sily, tak sa molekuly z povrchu kvapaliny snažia vplyvom kohéznych síl dostať do vnútra </a:t>
            </a:r>
            <a:r>
              <a:rPr lang="sk-SK" sz="2400" dirty="0" smtClean="0">
                <a:latin typeface="Arial" charset="0"/>
                <a:cs typeface="Arial" charset="0"/>
              </a:rPr>
              <a:t>kvapaliny.</a:t>
            </a:r>
            <a:endParaRPr lang="sk-SK" sz="2400" dirty="0">
              <a:latin typeface="Arial" charset="0"/>
              <a:cs typeface="Arial" charset="0"/>
            </a:endParaRPr>
          </a:p>
          <a:p>
            <a:pPr marL="388937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charset="0"/>
                <a:cs typeface="Arial" charset="0"/>
              </a:rPr>
              <a:t>Je dôležité si uvedomiť, že povrchové napätie nezávisí len od vlastností samotnej kvapaliny, ale aj od látky, ktorá kvapalinu obklopuje.</a:t>
            </a:r>
            <a:endParaRPr lang="sk-SK" sz="24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340769"/>
            <a:ext cx="3863752" cy="20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Kapilarita</a:t>
            </a:r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1520" y="148478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937"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charset="0"/>
                <a:cs typeface="Arial" charset="0"/>
              </a:rPr>
              <a:t>pri zakrivenom povrchu je výslednica síl orientovaná vždy smerom dovnútra zakrivenej plochy,</a:t>
            </a:r>
          </a:p>
          <a:p>
            <a:pPr marL="388937"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charset="0"/>
                <a:cs typeface="Arial" charset="0"/>
              </a:rPr>
              <a:t>vzniknutá tlaková sila vyvoláva kapilárny tlak,</a:t>
            </a:r>
          </a:p>
          <a:p>
            <a:pPr marL="388937" lvl="1" indent="-342900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charset="0"/>
                <a:cs typeface="Arial" charset="0"/>
              </a:rPr>
              <a:t>pri vode v tenkých rúrkach je povrch „U“, čo spôsobuje jej stúpanie v kapilárach.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69" y="1538254"/>
            <a:ext cx="3253619" cy="38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Povrchové javy v praxi</a:t>
            </a:r>
            <a:endParaRPr lang="en-US" sz="14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504" y="1196752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výživa stromov,</a:t>
            </a:r>
          </a:p>
          <a:p>
            <a:pPr marL="361950" indent="-315913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zavlažovanie rastlín,</a:t>
            </a:r>
          </a:p>
          <a:p>
            <a:pPr marL="361950" indent="-315913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err="1" smtClean="0">
                <a:latin typeface="Arial" charset="0"/>
                <a:cs typeface="Arial" charset="0"/>
              </a:rPr>
              <a:t>zmáčavosť</a:t>
            </a:r>
            <a:r>
              <a:rPr lang="sk-SK" sz="2800" dirty="0" smtClean="0">
                <a:latin typeface="Arial" charset="0"/>
                <a:cs typeface="Arial" charset="0"/>
              </a:rPr>
              <a:t>, impregnácia,</a:t>
            </a:r>
          </a:p>
          <a:p>
            <a:pPr marL="361950" indent="-315913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vlhnutie múrov,</a:t>
            </a:r>
          </a:p>
          <a:p>
            <a:pPr marL="361950" indent="-315913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lotosový efekt.</a:t>
            </a:r>
            <a:endParaRPr lang="sk-SK" sz="28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12474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" name="Obrázok 6" descr="ros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496519"/>
            <a:ext cx="2708275" cy="20288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131161" y="6544377"/>
            <a:ext cx="248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Zdroj: http</a:t>
            </a:r>
            <a:r>
              <a:rPr lang="sk-SK" sz="1400" dirty="0"/>
              <a:t>://</a:t>
            </a:r>
            <a:r>
              <a:rPr lang="sk-SK" sz="1400" dirty="0" smtClean="0"/>
              <a:t>goo.gl/XL5Zya</a:t>
            </a:r>
            <a:endParaRPr lang="sk-SK" sz="1400" dirty="0"/>
          </a:p>
        </p:txBody>
      </p:sp>
      <p:pic>
        <p:nvPicPr>
          <p:cNvPr id="9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/>
          <a:stretch/>
        </p:blipFill>
        <p:spPr bwMode="auto">
          <a:xfrm>
            <a:off x="4571206" y="4540906"/>
            <a:ext cx="3858642" cy="19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3368"/>
            <a:ext cx="2200822" cy="220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675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Videá – Jednoduché pokusy</a:t>
            </a:r>
            <a:endParaRPr lang="sk-SK" sz="3600" b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112568"/>
          </a:xfrm>
        </p:spPr>
        <p:txBody>
          <a:bodyPr>
            <a:noAutofit/>
          </a:bodyPr>
          <a:lstStyle/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Povrchové napätie a </a:t>
            </a:r>
            <a:r>
              <a:rPr lang="sk-SK" sz="2800" dirty="0" smtClean="0">
                <a:latin typeface="Arial" charset="0"/>
                <a:cs typeface="Arial" charset="0"/>
              </a:rPr>
              <a:t>teplota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dirty="0" smtClean="0">
                <a:latin typeface="Arial" charset="0"/>
                <a:cs typeface="Arial" charset="0"/>
              </a:rPr>
              <a:t>Povrchová </a:t>
            </a:r>
            <a:r>
              <a:rPr lang="sk-SK" sz="2800" dirty="0">
                <a:latin typeface="Arial" charset="0"/>
                <a:cs typeface="Arial" charset="0"/>
              </a:rPr>
              <a:t>sila </a:t>
            </a:r>
            <a:r>
              <a:rPr lang="sk-SK" sz="2800" dirty="0" smtClean="0">
                <a:latin typeface="Arial" charset="0"/>
                <a:cs typeface="Arial" charset="0"/>
              </a:rPr>
              <a:t>a loďka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Povrchová sila a </a:t>
            </a:r>
            <a:r>
              <a:rPr lang="sk-SK" sz="2800" dirty="0" smtClean="0">
                <a:latin typeface="Arial" charset="0"/>
                <a:cs typeface="Arial" charset="0"/>
              </a:rPr>
              <a:t>korenie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Povrchová blana – </a:t>
            </a:r>
            <a:r>
              <a:rPr lang="sk-SK" sz="2800" dirty="0" smtClean="0">
                <a:latin typeface="Arial" charset="0"/>
                <a:cs typeface="Arial" charset="0"/>
              </a:rPr>
              <a:t>existencia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Povrchová blana – </a:t>
            </a:r>
            <a:r>
              <a:rPr lang="sk-SK" sz="2800" dirty="0" smtClean="0">
                <a:latin typeface="Arial" charset="0"/>
                <a:cs typeface="Arial" charset="0"/>
              </a:rPr>
              <a:t>stiahnutie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Miešanie </a:t>
            </a:r>
            <a:r>
              <a:rPr lang="sk-SK" sz="2800" dirty="0" smtClean="0">
                <a:latin typeface="Arial" charset="0"/>
                <a:cs typeface="Arial" charset="0"/>
              </a:rPr>
              <a:t>farieb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Kvet na </a:t>
            </a:r>
            <a:r>
              <a:rPr lang="sk-SK" sz="2800" dirty="0" smtClean="0">
                <a:latin typeface="Arial" charset="0"/>
                <a:cs typeface="Arial" charset="0"/>
              </a:rPr>
              <a:t>vode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dirty="0" smtClean="0">
                <a:latin typeface="Arial" charset="0"/>
                <a:cs typeface="Arial" charset="0"/>
              </a:rPr>
              <a:t>Kapilárny </a:t>
            </a:r>
            <a:r>
              <a:rPr lang="sk-SK" sz="2800" dirty="0">
                <a:latin typeface="Arial" charset="0"/>
                <a:cs typeface="Arial" charset="0"/>
              </a:rPr>
              <a:t>tlak v </a:t>
            </a:r>
            <a:r>
              <a:rPr lang="sk-SK" sz="2800" dirty="0" smtClean="0">
                <a:latin typeface="Arial" charset="0"/>
                <a:cs typeface="Arial" charset="0"/>
              </a:rPr>
              <a:t>bubline</a:t>
            </a:r>
            <a:endParaRPr lang="sk-SK" sz="2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Hviezda zo </a:t>
            </a:r>
            <a:r>
              <a:rPr lang="sk-SK" sz="2800" dirty="0" smtClean="0">
                <a:latin typeface="Arial" charset="0"/>
                <a:cs typeface="Arial" charset="0"/>
              </a:rPr>
              <a:t>špáradiel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dirty="0" smtClean="0">
                <a:latin typeface="Arial" charset="0"/>
                <a:cs typeface="Arial" charset="0"/>
              </a:rPr>
              <a:t>Guľový </a:t>
            </a:r>
            <a:r>
              <a:rPr lang="sk-SK" sz="2800" dirty="0">
                <a:latin typeface="Arial" charset="0"/>
                <a:cs typeface="Arial" charset="0"/>
              </a:rPr>
              <a:t>tvar </a:t>
            </a:r>
            <a:r>
              <a:rPr lang="sk-SK" sz="2800" dirty="0" smtClean="0">
                <a:latin typeface="Arial" charset="0"/>
                <a:cs typeface="Arial" charset="0"/>
              </a:rPr>
              <a:t>kvapiek</a:t>
            </a:r>
          </a:p>
          <a:p>
            <a:pPr marL="46037" indent="0" algn="r">
              <a:spcBef>
                <a:spcPts val="0"/>
              </a:spcBef>
              <a:buNone/>
            </a:pPr>
            <a:r>
              <a:rPr lang="sk-SK" sz="2800" dirty="0" smtClean="0">
                <a:solidFill>
                  <a:srgbClr val="00B0F0"/>
                </a:solidFill>
                <a:latin typeface="Arial" charset="0"/>
                <a:cs typeface="Arial" charset="0"/>
                <a:hlinkClick r:id="rId3"/>
              </a:rPr>
              <a:t>http://e-fyzika.ddp.fmph.uniba.sk</a:t>
            </a:r>
            <a:endParaRPr lang="sk-SK" sz="2800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5288" y="1196975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58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406640" cy="619488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hlink"/>
                </a:solidFill>
                <a:latin typeface="Arial" charset="0"/>
                <a:ea typeface="+mn-ea"/>
                <a:cs typeface="Arial" charset="0"/>
              </a:rPr>
              <a:t>Ďakujeme </a:t>
            </a:r>
            <a:r>
              <a:rPr lang="sk-SK" sz="3200" dirty="0">
                <a:solidFill>
                  <a:schemeClr val="hlink"/>
                </a:solidFill>
                <a:latin typeface="Arial" charset="0"/>
                <a:ea typeface="+mn-ea"/>
                <a:cs typeface="Arial" charset="0"/>
              </a:rPr>
              <a:t>za </a:t>
            </a:r>
            <a:r>
              <a:rPr lang="sk-SK" sz="3200" dirty="0" smtClean="0">
                <a:solidFill>
                  <a:schemeClr val="hlink"/>
                </a:solidFill>
                <a:latin typeface="Arial" charset="0"/>
                <a:ea typeface="+mn-ea"/>
                <a:cs typeface="Arial" charset="0"/>
              </a:rPr>
              <a:t>pozornosť </a:t>
            </a:r>
            <a:r>
              <a:rPr lang="sk-SK" altLang="sk-SK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sz="32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3859" y="522920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charset="0"/>
                <a:cs typeface="Arial" charset="0"/>
              </a:rPr>
              <a:t>velmovska@fmph.uniba.sk</a:t>
            </a:r>
          </a:p>
          <a:p>
            <a:r>
              <a:rPr lang="sk-SK" sz="2400" dirty="0" err="1" smtClean="0">
                <a:latin typeface="Arial" charset="0"/>
                <a:cs typeface="Arial" charset="0"/>
              </a:rPr>
              <a:t>trusikovaanna@gmail.com</a:t>
            </a:r>
            <a:endParaRPr lang="sk-SK" sz="24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256490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95287" y="364502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557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S</a:t>
            </a:r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yndróm </a:t>
            </a:r>
            <a:r>
              <a:rPr lang="sk-SK" sz="32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respiračnej tiesne </a:t>
            </a:r>
            <a:r>
              <a:rPr lang="sk-SK" sz="14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(</a:t>
            </a:r>
            <a:r>
              <a:rPr lang="sk-SK" sz="1400" b="1" dirty="0" err="1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respiratory</a:t>
            </a:r>
            <a:r>
              <a:rPr lang="sk-SK" sz="14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 </a:t>
            </a:r>
            <a:r>
              <a:rPr lang="sk-SK" sz="1400" b="1" dirty="0" err="1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distress</a:t>
            </a:r>
            <a:r>
              <a:rPr lang="sk-SK" sz="14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 </a:t>
            </a:r>
            <a:r>
              <a:rPr lang="sk-SK" sz="1400" b="1" dirty="0" err="1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syndrom</a:t>
            </a:r>
            <a:r>
              <a:rPr lang="sk-SK" sz="1400" b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 – IRDS</a:t>
            </a:r>
            <a:r>
              <a:rPr lang="sk-SK" sz="14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)</a:t>
            </a:r>
            <a:endParaRPr lang="en-US" sz="14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504" y="1268760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pľúca = najväčšia kontaktná plocha </a:t>
            </a:r>
            <a:r>
              <a:rPr lang="sk-SK" sz="2800" dirty="0"/>
              <a:t>s vonkajším </a:t>
            </a:r>
            <a:r>
              <a:rPr lang="sk-SK" sz="2800" dirty="0" smtClean="0"/>
              <a:t>prostredím,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u </a:t>
            </a:r>
            <a:r>
              <a:rPr lang="sk-SK" sz="2800" dirty="0"/>
              <a:t>dospelého človeka meria vnútorná plocha pľúc po výdychu asi 80 m</a:t>
            </a:r>
            <a:r>
              <a:rPr lang="sk-SK" sz="2800" baseline="30000" dirty="0"/>
              <a:t>2</a:t>
            </a:r>
            <a:r>
              <a:rPr lang="sk-SK" sz="2800" dirty="0"/>
              <a:t>, po pokojnom nádychu až </a:t>
            </a:r>
            <a:r>
              <a:rPr lang="sk-SK" sz="2800" dirty="0" smtClean="0"/>
              <a:t>120 m</a:t>
            </a:r>
            <a:r>
              <a:rPr lang="sk-SK" sz="2800" baseline="30000" dirty="0" smtClean="0"/>
              <a:t>2</a:t>
            </a:r>
            <a:r>
              <a:rPr lang="sk-SK" sz="2800" dirty="0" smtClean="0"/>
              <a:t>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vnútorný </a:t>
            </a:r>
            <a:r>
              <a:rPr lang="sk-SK" sz="2800" dirty="0"/>
              <a:t>povrch pľúc je pokrytý tenkou vrstvou špeciálnej tekutiny – pľúcnym </a:t>
            </a:r>
            <a:r>
              <a:rPr lang="sk-SK" sz="2800" dirty="0" err="1" smtClean="0"/>
              <a:t>surfaktantom</a:t>
            </a:r>
            <a:r>
              <a:rPr lang="sk-SK" sz="2800" dirty="0" smtClean="0"/>
              <a:t>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/>
              <a:t>u dospelého človeka sa odhaduje na 1 </a:t>
            </a:r>
            <a:r>
              <a:rPr lang="sk-SK" sz="2800" dirty="0" smtClean="0"/>
              <a:t>gram,</a:t>
            </a:r>
            <a:endParaRPr lang="sk-SK" sz="2800" dirty="0"/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počet </a:t>
            </a:r>
            <a:r>
              <a:rPr lang="sk-SK" sz="2800" dirty="0"/>
              <a:t>pľúcnych mechúrikov (alveol) </a:t>
            </a:r>
            <a:r>
              <a:rPr lang="sk-SK" sz="2800" dirty="0" smtClean="0"/>
              <a:t>300 </a:t>
            </a:r>
            <a:r>
              <a:rPr lang="sk-SK" sz="2800" dirty="0"/>
              <a:t>miliónov alveol s rôznym </a:t>
            </a:r>
            <a:r>
              <a:rPr lang="sk-SK" sz="2800" dirty="0" smtClean="0"/>
              <a:t>priemerom u dospelého, 20 miliónov u novorodenca,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pri výdychu sa alveoly zmenšujú, bez </a:t>
            </a:r>
            <a:r>
              <a:rPr lang="sk-SK" sz="2800" smtClean="0"/>
              <a:t>surfaktantu</a:t>
            </a:r>
            <a:r>
              <a:rPr lang="sk-SK" sz="2800" dirty="0" smtClean="0"/>
              <a:t> hrozí kolaps pľúc (vyprázdňovanie menších do väčších). </a:t>
            </a:r>
            <a:endParaRPr lang="sk-SK" sz="2800" dirty="0"/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endParaRPr lang="sk-SK" sz="28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12474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987824" y="6488668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</a:schemeClr>
                </a:solidFill>
              </a:rPr>
              <a:t>Javorka, K. Pľúcny </a:t>
            </a:r>
            <a:r>
              <a:rPr lang="sk-SK" dirty="0" err="1">
                <a:solidFill>
                  <a:schemeClr val="tx1">
                    <a:lumMod val="65000"/>
                  </a:schemeClr>
                </a:solidFill>
              </a:rPr>
              <a:t>surfaktant</a:t>
            </a:r>
            <a:r>
              <a:rPr lang="sk-SK" dirty="0">
                <a:solidFill>
                  <a:schemeClr val="tx1">
                    <a:lumMod val="65000"/>
                  </a:schemeClr>
                </a:solidFill>
              </a:rPr>
              <a:t>. In: Vesmír 75, 630, </a:t>
            </a:r>
            <a:r>
              <a:rPr lang="sk-SK" dirty="0" smtClean="0">
                <a:solidFill>
                  <a:schemeClr val="tx1">
                    <a:lumMod val="65000"/>
                  </a:schemeClr>
                </a:solidFill>
              </a:rPr>
              <a:t>1996/11.</a:t>
            </a:r>
            <a:endParaRPr lang="sk-SK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Kozmetika</a:t>
            </a:r>
            <a:endParaRPr lang="en-US" sz="14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u="sng" dirty="0" smtClean="0"/>
              <a:t>voda</a:t>
            </a:r>
            <a:r>
              <a:rPr lang="sk-SK" sz="2400" dirty="0" smtClean="0"/>
              <a:t> (základ)</a:t>
            </a:r>
          </a:p>
          <a:p>
            <a:pPr marL="715963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zmývanie </a:t>
            </a:r>
            <a:r>
              <a:rPr lang="sk-SK" sz="2400" dirty="0"/>
              <a:t>mydla a iných čistiacich prostriedkov</a:t>
            </a:r>
            <a:r>
              <a:rPr lang="sk-SK" sz="2400" dirty="0" smtClean="0"/>
              <a:t>,</a:t>
            </a:r>
          </a:p>
          <a:p>
            <a:pPr marL="715963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otváranie pórov,</a:t>
            </a:r>
          </a:p>
          <a:p>
            <a:pPr marL="715963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chladenie </a:t>
            </a:r>
            <a:r>
              <a:rPr lang="sk-SK" sz="2400" dirty="0"/>
              <a:t>alebo </a:t>
            </a:r>
            <a:r>
              <a:rPr lang="sk-SK" sz="2400" dirty="0" smtClean="0"/>
              <a:t>osvieženie,</a:t>
            </a:r>
          </a:p>
          <a:p>
            <a:pPr marL="715963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napomáha </a:t>
            </a:r>
            <a:r>
              <a:rPr lang="sk-SK" sz="2400" dirty="0"/>
              <a:t>uvoľneniu vonkajších vrstiev pokožky a ich </a:t>
            </a:r>
            <a:r>
              <a:rPr lang="sk-SK" sz="2400" dirty="0" smtClean="0"/>
              <a:t>odlúčeniu.</a:t>
            </a:r>
            <a:endParaRPr lang="sk-SK" sz="2400" dirty="0">
              <a:latin typeface="Arial" charset="0"/>
              <a:cs typeface="Arial" charset="0"/>
            </a:endParaRPr>
          </a:p>
          <a:p>
            <a:pPr marL="363600" indent="-316800">
              <a:buClr>
                <a:schemeClr val="tx2"/>
              </a:buClr>
              <a:buFont typeface="Wingdings" charset="2"/>
              <a:buChar char="§"/>
            </a:pPr>
            <a:r>
              <a:rPr lang="sk-SK" sz="2400" u="sng" dirty="0" smtClean="0"/>
              <a:t>etanol</a:t>
            </a:r>
          </a:p>
          <a:p>
            <a:pPr marL="715963" indent="-311150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rozpúšťadlo,</a:t>
            </a:r>
          </a:p>
          <a:p>
            <a:pPr marL="715963" indent="-311150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dobre </a:t>
            </a:r>
            <a:r>
              <a:rPr lang="sk-SK" sz="2400" dirty="0"/>
              <a:t>prijíma </a:t>
            </a:r>
            <a:r>
              <a:rPr lang="sk-SK" sz="2400" dirty="0" smtClean="0"/>
              <a:t>vlhkosť,</a:t>
            </a:r>
          </a:p>
          <a:p>
            <a:pPr marL="715963" indent="-311150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má čistiaci účinok </a:t>
            </a:r>
            <a:r>
              <a:rPr lang="sk-SK" sz="2400" dirty="0" smtClean="0"/>
              <a:t>– znižuje </a:t>
            </a:r>
            <a:r>
              <a:rPr lang="sk-SK" sz="2400" dirty="0"/>
              <a:t>povrchové napätie medzi vodou a kožou a tým zvyšuje zmáčateľnosť </a:t>
            </a:r>
            <a:r>
              <a:rPr lang="sk-SK" sz="2400" dirty="0" smtClean="0"/>
              <a:t>pokožky,</a:t>
            </a:r>
            <a:endParaRPr lang="sk-SK" sz="2400" dirty="0" smtClean="0"/>
          </a:p>
          <a:p>
            <a:pPr marL="715963" indent="-311150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zvyšuje </a:t>
            </a:r>
            <a:r>
              <a:rPr lang="sk-SK" sz="2400" dirty="0"/>
              <a:t>rozpustnosť tukových </a:t>
            </a:r>
            <a:r>
              <a:rPr lang="sk-SK" sz="2400" dirty="0" smtClean="0"/>
              <a:t>nečistôt,</a:t>
            </a:r>
          </a:p>
          <a:p>
            <a:pPr marL="715963" indent="-311150">
              <a:buClr>
                <a:schemeClr val="tx2"/>
              </a:buClr>
              <a:buFont typeface="Wingdings" charset="2"/>
              <a:buChar char="§"/>
            </a:pPr>
            <a:r>
              <a:rPr lang="sk-SK" sz="2400" dirty="0" smtClean="0"/>
              <a:t>ničí </a:t>
            </a:r>
            <a:r>
              <a:rPr lang="sk-SK" sz="2400" dirty="0"/>
              <a:t>mikroorganizmy, vzpružuje a posilňuje, sťahuje rozšírené kožné póry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539552" y="980728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483768" y="6488668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>
                    <a:lumMod val="65000"/>
                  </a:schemeClr>
                </a:solidFill>
              </a:rPr>
              <a:t>https://www.gjh.sk/chemia/chemia_kazdodenna/kozmetika.htm</a:t>
            </a:r>
          </a:p>
        </p:txBody>
      </p:sp>
    </p:spTree>
    <p:extLst>
      <p:ext uri="{BB962C8B-B14F-4D97-AF65-F5344CB8AC3E}">
        <p14:creationId xmlns:p14="http://schemas.microsoft.com/office/powerpoint/2010/main" val="11574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Žlč</a:t>
            </a:r>
            <a:endParaRPr lang="en-US" sz="14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504" y="1397094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nespôsobuje </a:t>
            </a:r>
            <a:r>
              <a:rPr lang="sk-SK" sz="2800" dirty="0"/>
              <a:t>chemické štiepenie </a:t>
            </a:r>
            <a:r>
              <a:rPr lang="sk-SK" sz="2800" dirty="0" smtClean="0"/>
              <a:t>tukov,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zmenšuje povrchové </a:t>
            </a:r>
            <a:r>
              <a:rPr lang="sk-SK" sz="2800" dirty="0"/>
              <a:t>napätie tukov, ktoré prichádzajú do </a:t>
            </a:r>
            <a:r>
              <a:rPr lang="sk-SK" sz="2800" dirty="0" smtClean="0"/>
              <a:t>dvanástnika,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spôsobí </a:t>
            </a:r>
            <a:r>
              <a:rPr lang="sk-SK" sz="2800" dirty="0"/>
              <a:t>ich rozptýlenie do drobných </a:t>
            </a:r>
            <a:r>
              <a:rPr lang="sk-SK" sz="2800" dirty="0" smtClean="0"/>
              <a:t>kvapiek,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/>
              <a:t>na </a:t>
            </a:r>
            <a:r>
              <a:rPr lang="sk-SK" sz="2800" dirty="0" err="1" smtClean="0"/>
              <a:t>ne</a:t>
            </a:r>
            <a:r>
              <a:rPr lang="sk-SK" sz="2800" dirty="0" smtClean="0"/>
              <a:t> môže </a:t>
            </a:r>
            <a:r>
              <a:rPr lang="sk-SK" sz="2800" dirty="0"/>
              <a:t>potom pôsobiť pankreatická </a:t>
            </a:r>
            <a:r>
              <a:rPr lang="sk-SK" sz="2800" dirty="0" err="1"/>
              <a:t>lipáza</a:t>
            </a:r>
            <a:endParaRPr lang="sk-SK" sz="2800" dirty="0" smtClean="0"/>
          </a:p>
          <a:p>
            <a:pPr marL="358775">
              <a:buClr>
                <a:schemeClr val="tx2"/>
              </a:buClr>
            </a:pPr>
            <a:r>
              <a:rPr lang="sk-SK" sz="2800" dirty="0" smtClean="0">
                <a:latin typeface="Arial" charset="0"/>
                <a:cs typeface="Arial" charset="0"/>
                <a:sym typeface="Symbol" panose="05050102010706020507" pitchFamily="18" charset="2"/>
              </a:rPr>
              <a:t>( </a:t>
            </a:r>
            <a:r>
              <a:rPr lang="sk-SK" sz="2800" dirty="0" smtClean="0"/>
              <a:t>zväčšenie povrchu na štiepenie).</a:t>
            </a:r>
            <a:endParaRPr lang="sk-SK" sz="28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12474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411760" y="6381328"/>
            <a:ext cx="66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Fančovičová, J. Návody </a:t>
            </a:r>
            <a:r>
              <a:rPr lang="pl-PL" dirty="0">
                <a:solidFill>
                  <a:schemeClr val="tx1">
                    <a:lumMod val="65000"/>
                  </a:schemeClr>
                </a:solidFill>
              </a:rPr>
              <a:t>na </a:t>
            </a:r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praktické cvičenia </a:t>
            </a:r>
            <a:r>
              <a:rPr lang="pl-PL" dirty="0">
                <a:solidFill>
                  <a:schemeClr val="tx1">
                    <a:lumMod val="65000"/>
                  </a:schemeClr>
                </a:solidFill>
              </a:rPr>
              <a:t>z </a:t>
            </a:r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biológie človeka</a:t>
            </a:r>
            <a:endParaRPr lang="sk-SK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207314"/>
            <a:ext cx="8064896" cy="1061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b="1" i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404" y="1484784"/>
            <a:ext cx="84956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tematický </a:t>
            </a:r>
            <a:r>
              <a:rPr lang="sk-SK" sz="2800" dirty="0">
                <a:latin typeface="Arial" charset="0"/>
                <a:cs typeface="Arial" charset="0"/>
              </a:rPr>
              <a:t>celok </a:t>
            </a:r>
            <a:r>
              <a:rPr lang="sk-SK" sz="2800" i="1" dirty="0">
                <a:latin typeface="Arial" charset="0"/>
                <a:cs typeface="Arial" charset="0"/>
              </a:rPr>
              <a:t>Molekulová fyzika a termodynamika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dirty="0" smtClean="0">
                <a:latin typeface="Arial" charset="0"/>
                <a:cs typeface="Arial" charset="0"/>
              </a:rPr>
              <a:t>súčasťou </a:t>
            </a:r>
            <a:r>
              <a:rPr lang="sk-SK" sz="2800" dirty="0">
                <a:latin typeface="Arial" charset="0"/>
                <a:cs typeface="Arial" charset="0"/>
              </a:rPr>
              <a:t>učiva 2. </a:t>
            </a:r>
            <a:r>
              <a:rPr lang="sk-SK" sz="2800" dirty="0" smtClean="0">
                <a:latin typeface="Arial" charset="0"/>
                <a:cs typeface="Arial" charset="0"/>
              </a:rPr>
              <a:t>ročníka,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venovalo </a:t>
            </a:r>
            <a:r>
              <a:rPr lang="sk-SK" sz="2800" dirty="0">
                <a:latin typeface="Arial" charset="0"/>
                <a:cs typeface="Arial" charset="0"/>
              </a:rPr>
              <a:t>sa mu približne 37 vyučovacích </a:t>
            </a:r>
            <a:r>
              <a:rPr lang="sk-SK" sz="2800" dirty="0" smtClean="0">
                <a:latin typeface="Arial" charset="0"/>
                <a:cs typeface="Arial" charset="0"/>
              </a:rPr>
              <a:t>hodín,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obsahoval </a:t>
            </a:r>
            <a:r>
              <a:rPr lang="sk-SK" sz="2800" dirty="0">
                <a:latin typeface="Arial" charset="0"/>
                <a:cs typeface="Arial" charset="0"/>
              </a:rPr>
              <a:t>okrem iného podkapitolu </a:t>
            </a:r>
            <a:r>
              <a:rPr lang="sk-SK" sz="2800" i="1" dirty="0">
                <a:latin typeface="Arial" charset="0"/>
                <a:cs typeface="Arial" charset="0"/>
              </a:rPr>
              <a:t>Štruktúra </a:t>
            </a:r>
            <a:r>
              <a:rPr lang="sk-SK" sz="2800" i="1" dirty="0" smtClean="0">
                <a:latin typeface="Arial" charset="0"/>
                <a:cs typeface="Arial" charset="0"/>
              </a:rPr>
              <a:t>a</a:t>
            </a:r>
            <a:r>
              <a:rPr lang="sk-SK" sz="2800" dirty="0"/>
              <a:t> </a:t>
            </a:r>
            <a:r>
              <a:rPr lang="sk-SK" sz="2800" i="1" dirty="0" smtClean="0">
                <a:latin typeface="Arial" charset="0"/>
                <a:cs typeface="Arial" charset="0"/>
              </a:rPr>
              <a:t>vlastnosti kvapalín</a:t>
            </a:r>
            <a:r>
              <a:rPr lang="sk-SK" sz="2800" dirty="0" smtClean="0">
                <a:latin typeface="Arial" charset="0"/>
                <a:cs typeface="Arial" charset="0"/>
              </a:rPr>
              <a:t>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zaoberala sa napr</a:t>
            </a:r>
            <a:r>
              <a:rPr lang="sk-SK" sz="2800" dirty="0">
                <a:latin typeface="Arial" charset="0"/>
                <a:cs typeface="Arial" charset="0"/>
              </a:rPr>
              <a:t>. povrchovou vrstvou kvapaliny, povrchovou energiou, povrchovou silou, povrchovým napätím, kapilaritou, teplotnou objemovou rozťažnosťou </a:t>
            </a:r>
            <a:r>
              <a:rPr lang="sk-SK" sz="2800" dirty="0" smtClean="0">
                <a:latin typeface="Arial" charset="0"/>
                <a:cs typeface="Arial" charset="0"/>
              </a:rPr>
              <a:t>kvapalín,...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 smtClean="0">
                <a:latin typeface="Arial" charset="0"/>
                <a:cs typeface="Arial" charset="0"/>
              </a:rPr>
              <a:t>Fyzika </a:t>
            </a:r>
            <a:r>
              <a:rPr lang="sk-SK" sz="2800" dirty="0">
                <a:latin typeface="Arial" charset="0"/>
                <a:cs typeface="Arial" charset="0"/>
              </a:rPr>
              <a:t>pre 2. ročník </a:t>
            </a:r>
            <a:r>
              <a:rPr lang="sk-SK" sz="2800" dirty="0" smtClean="0">
                <a:latin typeface="Arial" charset="0"/>
                <a:cs typeface="Arial" charset="0"/>
              </a:rPr>
              <a:t>gymnázia (Svoboda, 1985) </a:t>
            </a:r>
            <a:r>
              <a:rPr lang="sk-SK" sz="2800" dirty="0" smtClean="0">
                <a:latin typeface="Arial" charset="0"/>
                <a:cs typeface="Arial" charset="0"/>
              </a:rPr>
              <a:t>-prevláda </a:t>
            </a:r>
            <a:r>
              <a:rPr lang="sk-SK" sz="2800" dirty="0" err="1" smtClean="0">
                <a:latin typeface="Arial" charset="0"/>
                <a:cs typeface="Arial" charset="0"/>
              </a:rPr>
              <a:t>transmisívny</a:t>
            </a:r>
            <a:r>
              <a:rPr lang="sk-SK" sz="2800" dirty="0" smtClean="0">
                <a:latin typeface="Arial" charset="0"/>
                <a:cs typeface="Arial" charset="0"/>
              </a:rPr>
              <a:t> spôsob vyučovania.</a:t>
            </a:r>
            <a:endParaRPr lang="sk-SK" sz="2800" dirty="0">
              <a:latin typeface="Arial" charset="0"/>
              <a:cs typeface="Arial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Téma </a:t>
            </a:r>
            <a:r>
              <a:rPr lang="sk-SK" sz="3200" b="1" i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Molekulová fyzika </a:t>
            </a:r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- predtým</a:t>
            </a:r>
            <a:endParaRPr lang="en-US" sz="3200" b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5536" y="423338"/>
            <a:ext cx="8064896" cy="845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Téma </a:t>
            </a:r>
            <a:r>
              <a:rPr lang="sk-SK" sz="3200" b="1" i="1" dirty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Molekulová fyzika </a:t>
            </a:r>
            <a:r>
              <a:rPr lang="sk-SK" sz="32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- teraz</a:t>
            </a:r>
            <a:endParaRPr lang="en-US" sz="3200" b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404" y="1844824"/>
            <a:ext cx="84956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</a:rPr>
              <a:t>nie je zahrnutá v štandardnom kurze fyziky,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</a:rPr>
              <a:t>je súčasťou cieľových požiadaviek na maturitu z fyziky,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  <a:sym typeface="Symbol" panose="05050102010706020507" pitchFamily="18" charset="2"/>
              </a:rPr>
              <a:t> </a:t>
            </a:r>
            <a:r>
              <a:rPr lang="sk-SK" sz="2800" dirty="0">
                <a:latin typeface="Arial" charset="0"/>
                <a:cs typeface="Arial" charset="0"/>
              </a:rPr>
              <a:t>je nevyhnutnou </a:t>
            </a:r>
            <a:r>
              <a:rPr lang="sk-SK" sz="2800">
                <a:latin typeface="Arial" charset="0"/>
                <a:cs typeface="Arial" charset="0"/>
              </a:rPr>
              <a:t>súčasťou </a:t>
            </a:r>
            <a:r>
              <a:rPr lang="sk-SK" sz="2800" smtClean="0">
                <a:latin typeface="Arial" charset="0"/>
                <a:cs typeface="Arial" charset="0"/>
              </a:rPr>
              <a:t>seminára </a:t>
            </a:r>
            <a:r>
              <a:rPr lang="sk-SK" sz="2800" dirty="0">
                <a:latin typeface="Arial" charset="0"/>
                <a:cs typeface="Arial" charset="0"/>
              </a:rPr>
              <a:t>z fyziky,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</a:rPr>
              <a:t>učebnice ani metodické materiály k semináru neexistujú,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</a:rPr>
              <a:t>dôraz na konštruktivistický prístup k vyučovaniu,</a:t>
            </a:r>
          </a:p>
          <a:p>
            <a:pPr marL="361950" indent="-315913">
              <a:buClr>
                <a:schemeClr val="tx2"/>
              </a:buClr>
              <a:buFont typeface="Wingdings" charset="2"/>
              <a:buChar char="§"/>
            </a:pPr>
            <a:r>
              <a:rPr lang="sk-SK" sz="2800" dirty="0">
                <a:latin typeface="Arial" charset="0"/>
                <a:cs typeface="Arial" charset="0"/>
                <a:sym typeface="Symbol" panose="05050102010706020507" pitchFamily="18" charset="2"/>
              </a:rPr>
              <a:t> </a:t>
            </a:r>
            <a:r>
              <a:rPr lang="sk-SK" sz="2800" dirty="0">
                <a:latin typeface="Arial" charset="0"/>
                <a:cs typeface="Arial" charset="0"/>
              </a:rPr>
              <a:t>materiály pre študentov a učiteľov z časti molekulovej fyziky – Štruktúra a vlastnosti kvapalín.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95288" y="1268760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675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Materiály k Semináru z fyziky</a:t>
            </a:r>
            <a:endParaRPr lang="sk-SK" sz="3600" b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>
            <a:noAutofit/>
          </a:bodyPr>
          <a:lstStyle/>
          <a:p>
            <a:pPr marL="361950" indent="-315913">
              <a:spcBef>
                <a:spcPts val="0"/>
              </a:spcBef>
            </a:pPr>
            <a:r>
              <a:rPr lang="sk-SK" sz="2800" dirty="0" smtClean="0">
                <a:latin typeface="Arial" charset="0"/>
                <a:cs typeface="Arial" charset="0"/>
              </a:rPr>
              <a:t>Pracovný list pre študenta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zadanie,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pomôcky,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postup,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doplňujúce otázky.</a:t>
            </a:r>
          </a:p>
          <a:p>
            <a:pPr marL="361950" indent="-315913">
              <a:spcBef>
                <a:spcPts val="0"/>
              </a:spcBef>
            </a:pPr>
            <a:endParaRPr lang="sk-SK" sz="1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 smtClean="0">
                <a:latin typeface="Arial" charset="0"/>
                <a:cs typeface="Arial" charset="0"/>
              </a:rPr>
              <a:t>Pracovný list pre učiteľa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vzorovo vypracovaný pracovný list pre študenta,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ďalšie informácie pre učiteľa,</a:t>
            </a:r>
          </a:p>
          <a:p>
            <a:pPr marL="715963" indent="-315913">
              <a:spcBef>
                <a:spcPts val="0"/>
              </a:spcBef>
            </a:pPr>
            <a:r>
              <a:rPr lang="sk-SK" sz="2800" i="1" dirty="0" smtClean="0">
                <a:latin typeface="Arial" charset="0"/>
                <a:cs typeface="Arial" charset="0"/>
              </a:rPr>
              <a:t>metodické poznámky.</a:t>
            </a:r>
          </a:p>
          <a:p>
            <a:pPr marL="361950" indent="-315913">
              <a:spcBef>
                <a:spcPts val="0"/>
              </a:spcBef>
            </a:pPr>
            <a:endParaRPr lang="sk-SK" sz="1800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dirty="0">
                <a:latin typeface="Arial" charset="0"/>
                <a:cs typeface="Arial" charset="0"/>
              </a:rPr>
              <a:t>Rozširujúce informácie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5288" y="1196975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156176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e</a:t>
            </a:r>
            <a:r>
              <a:rPr lang="sk-SK" dirty="0" smtClean="0">
                <a:hlinkClick r:id="rId2"/>
              </a:rPr>
              <a:t>-fyzika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5653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675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hlink"/>
                </a:solidFill>
                <a:latin typeface="Franklin Gothic Book" pitchFamily="34" charset="0"/>
                <a:ea typeface="+mn-ea"/>
                <a:cs typeface="Arial" charset="0"/>
              </a:rPr>
              <a:t>Aktivity pre študentov</a:t>
            </a:r>
            <a:endParaRPr lang="sk-SK" sz="3600" b="1" dirty="0">
              <a:solidFill>
                <a:schemeClr val="hlink"/>
              </a:solidFill>
              <a:latin typeface="Franklin Gothic Book" pitchFamily="34" charset="0"/>
              <a:ea typeface="+mn-ea"/>
              <a:cs typeface="Arial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616624"/>
          </a:xfrm>
        </p:spPr>
        <p:txBody>
          <a:bodyPr>
            <a:noAutofit/>
          </a:bodyPr>
          <a:lstStyle/>
          <a:p>
            <a:pPr marL="361950" indent="-315913">
              <a:spcBef>
                <a:spcPts val="0"/>
              </a:spcBef>
            </a:pPr>
            <a:r>
              <a:rPr lang="sk-SK" sz="2800" u="sng" dirty="0" smtClean="0">
                <a:latin typeface="Arial" charset="0"/>
                <a:cs typeface="Arial" charset="0"/>
              </a:rPr>
              <a:t>Úloha </a:t>
            </a:r>
            <a:r>
              <a:rPr lang="sk-SK" sz="2800" u="sng" dirty="0">
                <a:latin typeface="Arial" charset="0"/>
                <a:cs typeface="Arial" charset="0"/>
              </a:rPr>
              <a:t>1: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>
                <a:latin typeface="Arial" charset="0"/>
                <a:cs typeface="Arial" charset="0"/>
              </a:rPr>
              <a:t>Preskúmajte, čo sa stane s predmetmi, ktoré položíte na hladinu vody.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u="sng" dirty="0">
                <a:latin typeface="Arial" charset="0"/>
                <a:cs typeface="Arial" charset="0"/>
              </a:rPr>
              <a:t>Úloha 2: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>
                <a:latin typeface="Arial" charset="0"/>
                <a:cs typeface="Arial" charset="0"/>
              </a:rPr>
              <a:t>Zistite, ako závisí veľkosť povrchovej sily od dĺžky okraja, ktorým sa predmet dotýka kvapaliny.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u="sng" dirty="0">
                <a:latin typeface="Arial" charset="0"/>
                <a:cs typeface="Arial" charset="0"/>
              </a:rPr>
              <a:t>Úloha 3: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>
                <a:latin typeface="Arial" charset="0"/>
                <a:cs typeface="Arial" charset="0"/>
              </a:rPr>
              <a:t>Zistite, ako závisí veľkosť povrchovej sily od použitej kvapaliny.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u="sng" dirty="0">
                <a:latin typeface="Arial" charset="0"/>
                <a:cs typeface="Arial" charset="0"/>
              </a:rPr>
              <a:t>Úloha 4: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 smtClean="0">
                <a:latin typeface="Arial" charset="0"/>
                <a:cs typeface="Arial" charset="0"/>
              </a:rPr>
              <a:t>Zmerajte povrchové napätie mydlového roztoku.</a:t>
            </a:r>
            <a:endParaRPr lang="sk-SK" sz="2800" i="1" dirty="0">
              <a:latin typeface="Arial" charset="0"/>
              <a:cs typeface="Arial" charset="0"/>
            </a:endParaRPr>
          </a:p>
          <a:p>
            <a:pPr marL="361950" indent="-315913">
              <a:spcBef>
                <a:spcPts val="0"/>
              </a:spcBef>
            </a:pPr>
            <a:r>
              <a:rPr lang="sk-SK" sz="2800" u="sng" dirty="0">
                <a:latin typeface="Arial" charset="0"/>
                <a:cs typeface="Arial" charset="0"/>
              </a:rPr>
              <a:t>Úloha 5: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>
                <a:latin typeface="Arial" charset="0"/>
                <a:cs typeface="Arial" charset="0"/>
              </a:rPr>
              <a:t>Zistite, ako závisí povrchové napätie od teploty.</a:t>
            </a:r>
          </a:p>
          <a:p>
            <a:pPr marL="361950" indent="-315913">
              <a:spcBef>
                <a:spcPts val="0"/>
              </a:spcBef>
            </a:pPr>
            <a:r>
              <a:rPr lang="sk-SK" sz="2800" u="sng" dirty="0">
                <a:latin typeface="Arial" charset="0"/>
                <a:cs typeface="Arial" charset="0"/>
              </a:rPr>
              <a:t>Úloha 6:</a:t>
            </a:r>
            <a:r>
              <a:rPr lang="sk-SK" sz="2800" dirty="0">
                <a:latin typeface="Arial" charset="0"/>
                <a:cs typeface="Arial" charset="0"/>
              </a:rPr>
              <a:t> </a:t>
            </a:r>
            <a:r>
              <a:rPr lang="sk-SK" sz="2800" i="1" dirty="0">
                <a:latin typeface="Arial" charset="0"/>
                <a:cs typeface="Arial" charset="0"/>
              </a:rPr>
              <a:t>Preskúmajte, čo sa deje s hustotou vody pri zmene teploty</a:t>
            </a:r>
            <a:r>
              <a:rPr lang="sk-SK" sz="2800" i="1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5288" y="1124744"/>
            <a:ext cx="83518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323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íva">
  <a:themeElements>
    <a:clrScheme name="Perspektí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2491</TotalTime>
  <Words>943</Words>
  <Application>Microsoft Office PowerPoint</Application>
  <PresentationFormat>Prezentácia na obrazovke (4:3)</PresentationFormat>
  <Paragraphs>144</Paragraphs>
  <Slides>21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Symbol</vt:lpstr>
      <vt:lpstr>Wingdings</vt:lpstr>
      <vt:lpstr>Perspektíva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Materiály k Semináru z fyziky</vt:lpstr>
      <vt:lpstr>Aktivity pre študentov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Videá – Jednoduché pokusy</vt:lpstr>
      <vt:lpstr>Ďakujeme za pozornosť 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klara</dc:creator>
  <cp:lastModifiedBy>Klara</cp:lastModifiedBy>
  <cp:revision>143</cp:revision>
  <dcterms:created xsi:type="dcterms:W3CDTF">2015-11-17T19:35:22Z</dcterms:created>
  <dcterms:modified xsi:type="dcterms:W3CDTF">2016-11-04T13:55:31Z</dcterms:modified>
</cp:coreProperties>
</file>